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mov" ContentType="video/unknown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57" r:id="rId2"/>
    <p:sldId id="256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58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63" d="100"/>
          <a:sy n="63" d="100"/>
        </p:scale>
        <p:origin x="-104" y="-3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8FF119-2341-E64B-B5F5-BB8655A4D1C8}" type="datetimeFigureOut">
              <a:rPr lang="en-US" smtClean="0"/>
              <a:t>11/14/13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A694E1-1750-0C41-919C-23D6E67707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9994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75AE0-D58A-4A44-975C-B7721FA9A7B7}" type="datetimeFigureOut">
              <a:rPr lang="en-US" smtClean="0"/>
              <a:t>11/14/13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8199F-0909-EB49-8523-E465CFF7EF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080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75AE0-D58A-4A44-975C-B7721FA9A7B7}" type="datetimeFigureOut">
              <a:rPr lang="en-US" smtClean="0"/>
              <a:t>11/14/13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8199F-0909-EB49-8523-E465CFF7EF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900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75AE0-D58A-4A44-975C-B7721FA9A7B7}" type="datetimeFigureOut">
              <a:rPr lang="en-US" smtClean="0"/>
              <a:t>11/14/13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8199F-0909-EB49-8523-E465CFF7EF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775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75AE0-D58A-4A44-975C-B7721FA9A7B7}" type="datetimeFigureOut">
              <a:rPr lang="en-US" smtClean="0"/>
              <a:t>11/14/13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8199F-0909-EB49-8523-E465CFF7EF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0753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75AE0-D58A-4A44-975C-B7721FA9A7B7}" type="datetimeFigureOut">
              <a:rPr lang="en-US" smtClean="0"/>
              <a:t>11/14/13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8199F-0909-EB49-8523-E465CFF7EF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6140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75AE0-D58A-4A44-975C-B7721FA9A7B7}" type="datetimeFigureOut">
              <a:rPr lang="en-US" smtClean="0"/>
              <a:t>11/14/13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8199F-0909-EB49-8523-E465CFF7EF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8048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75AE0-D58A-4A44-975C-B7721FA9A7B7}" type="datetimeFigureOut">
              <a:rPr lang="en-US" smtClean="0"/>
              <a:t>11/14/13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8199F-0909-EB49-8523-E465CFF7EF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8895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75AE0-D58A-4A44-975C-B7721FA9A7B7}" type="datetimeFigureOut">
              <a:rPr lang="en-US" smtClean="0"/>
              <a:t>11/14/13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8199F-0909-EB49-8523-E465CFF7EF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95288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75AE0-D58A-4A44-975C-B7721FA9A7B7}" type="datetimeFigureOut">
              <a:rPr lang="en-US" smtClean="0"/>
              <a:t>11/14/13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8199F-0909-EB49-8523-E465CFF7EF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21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75AE0-D58A-4A44-975C-B7721FA9A7B7}" type="datetimeFigureOut">
              <a:rPr lang="en-US" smtClean="0"/>
              <a:t>11/14/13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8199F-0909-EB49-8523-E465CFF7EF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401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75AE0-D58A-4A44-975C-B7721FA9A7B7}" type="datetimeFigureOut">
              <a:rPr lang="en-US" smtClean="0"/>
              <a:t>11/14/13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8199F-0909-EB49-8523-E465CFF7EF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972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B75AE0-D58A-4A44-975C-B7721FA9A7B7}" type="datetimeFigureOut">
              <a:rPr lang="en-US" smtClean="0"/>
              <a:t>11/14/13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38199F-0909-EB49-8523-E465CFF7EF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641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hyperlink" Target="http://www.youtube.com/watch?v=0AAITe0MImY" TargetMode="Externa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4" Type="http://schemas.openxmlformats.org/officeDocument/2006/relationships/hyperlink" Target="http://www.youtube.com/watch?v=RiHRI_Z2Kgs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6.xml"/><Relationship Id="rId5" Type="http://schemas.openxmlformats.org/officeDocument/2006/relationships/image" Target="../media/image20.png"/><Relationship Id="rId1" Type="http://schemas.microsoft.com/office/2007/relationships/media" Target="../media/media1.mov"/><Relationship Id="rId2" Type="http://schemas.openxmlformats.org/officeDocument/2006/relationships/video" Target="../media/media1.mov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theatlantic.com/infocus/2013/03/japan-earthquake-2-years-later-before-and-after/100469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Rd6W2aP2dkA" TargetMode="External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outube.com/watch?v=I3hJK1BoRak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news.nationalgeographic.com/news/2011/03/pictures/110315-nuclear-reactor-japan-tsunami-earthquake-world-photos-meltdown/" TargetMode="External"/><Relationship Id="rId4" Type="http://schemas.openxmlformats.org/officeDocument/2006/relationships/hyperlink" Target="http://www.pep.bc.ca/tsunamis/causes_2.htm" TargetMode="External"/><Relationship Id="rId5" Type="http://schemas.openxmlformats.org/officeDocument/2006/relationships/hyperlink" Target="http://video.nationalgeographic.com/video/environment/environment-natural-disasters/tsunamis/tsunami-101/" TargetMode="External"/><Relationship Id="rId6" Type="http://schemas.openxmlformats.org/officeDocument/2006/relationships/image" Target="../media/image5.png"/><Relationship Id="rId7" Type="http://schemas.openxmlformats.org/officeDocument/2006/relationships/image" Target="../media/image9.png"/><Relationship Id="rId8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2" Type="http://schemas.openxmlformats.org/officeDocument/2006/relationships/hyperlink" Target="http://www.youtube.com/watch?v=gPaXXZhBAx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2" Type="http://schemas.openxmlformats.org/officeDocument/2006/relationships/hyperlink" Target="http://www.youtube.com/watch?v=lLBBdYACpio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hyperlink" Target="http://www.youtube.com/watch?v=r4etr-z7c0g" TargetMode="External"/><Relationship Id="rId3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1857" y="1905000"/>
            <a:ext cx="1550983" cy="495299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b="13173"/>
          <a:stretch/>
        </p:blipFill>
        <p:spPr>
          <a:xfrm>
            <a:off x="5486400" y="0"/>
            <a:ext cx="3657600" cy="190500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"/>
            <a:ext cx="5486400" cy="1905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7200" b="1" dirty="0" smtClean="0">
                <a:solidFill>
                  <a:schemeClr val="accent3">
                    <a:lumMod val="75000"/>
                  </a:schemeClr>
                </a:solidFill>
                <a:latin typeface="Monaco"/>
                <a:cs typeface="Monaco"/>
              </a:rPr>
              <a:t>Chapter 8 Earthquakes</a:t>
            </a:r>
            <a:endParaRPr lang="en-US" sz="7200" b="1" dirty="0">
              <a:solidFill>
                <a:schemeClr val="accent3">
                  <a:lumMod val="75000"/>
                </a:schemeClr>
              </a:solidFill>
              <a:latin typeface="Monaco"/>
              <a:cs typeface="Monaco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48657" y="3958771"/>
            <a:ext cx="7086600" cy="17526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Monaco"/>
                <a:cs typeface="Monaco"/>
              </a:rPr>
              <a:t>8.3 Destruction from EQ</a:t>
            </a:r>
          </a:p>
          <a:p>
            <a:r>
              <a:rPr lang="en-US" sz="2800" dirty="0" smtClean="0">
                <a:solidFill>
                  <a:schemeClr val="accent1"/>
                </a:solidFill>
                <a:latin typeface="Monaco"/>
                <a:cs typeface="Monaco"/>
              </a:rPr>
              <a:t>8.4 Earth’s Composition</a:t>
            </a:r>
            <a:endParaRPr lang="en-US" sz="2800" dirty="0">
              <a:solidFill>
                <a:schemeClr val="accent1"/>
              </a:solidFill>
              <a:latin typeface="Monaco"/>
              <a:cs typeface="Monaco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0329" y="1905001"/>
            <a:ext cx="1606900" cy="495299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/>
          <a:srcRect t="56017"/>
          <a:stretch/>
        </p:blipFill>
        <p:spPr>
          <a:xfrm>
            <a:off x="1596571" y="5152571"/>
            <a:ext cx="6005286" cy="170542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0263392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Box 1"/>
          <p:cNvSpPr txBox="1">
            <a:spLocks noChangeArrowheads="1"/>
          </p:cNvSpPr>
          <p:nvPr/>
        </p:nvSpPr>
        <p:spPr bwMode="auto">
          <a:xfrm>
            <a:off x="228600" y="228600"/>
            <a:ext cx="8915400" cy="390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6000" b="1" dirty="0">
                <a:latin typeface="Calibri" charset="0"/>
              </a:rPr>
              <a:t>3.  </a:t>
            </a:r>
            <a:r>
              <a:rPr lang="en-US" sz="6000" b="1" u="sng" dirty="0">
                <a:latin typeface="Calibri" charset="0"/>
              </a:rPr>
              <a:t>CORE</a:t>
            </a:r>
            <a:r>
              <a:rPr lang="en-US" sz="6000" b="1" dirty="0">
                <a:latin typeface="Calibri" charset="0"/>
              </a:rPr>
              <a:t> </a:t>
            </a:r>
          </a:p>
          <a:p>
            <a:pPr eaLnBrk="1" hangingPunct="1">
              <a:buFont typeface="Arial" charset="0"/>
              <a:buChar char="•"/>
            </a:pPr>
            <a:r>
              <a:rPr lang="en-US" sz="3600" dirty="0">
                <a:latin typeface="Calibri" charset="0"/>
              </a:rPr>
              <a:t> </a:t>
            </a:r>
            <a:r>
              <a:rPr lang="en-US" sz="4000" dirty="0">
                <a:latin typeface="Calibri" charset="0"/>
              </a:rPr>
              <a:t>mostly made of </a:t>
            </a:r>
            <a:r>
              <a:rPr lang="en-US" sz="4000" dirty="0" smtClean="0">
                <a:latin typeface="Calibri" charset="0"/>
              </a:rPr>
              <a:t>_________________</a:t>
            </a:r>
            <a:endParaRPr lang="en-US" sz="4000" dirty="0">
              <a:latin typeface="Calibri" charset="0"/>
            </a:endParaRPr>
          </a:p>
          <a:p>
            <a:pPr eaLnBrk="1" hangingPunct="1">
              <a:buFont typeface="Arial" charset="0"/>
              <a:buChar char="•"/>
            </a:pPr>
            <a:r>
              <a:rPr lang="en-US" sz="4000" dirty="0">
                <a:latin typeface="Calibri" charset="0"/>
              </a:rPr>
              <a:t> very hot</a:t>
            </a:r>
          </a:p>
          <a:p>
            <a:pPr eaLnBrk="1" hangingPunct="1"/>
            <a:endParaRPr lang="en-US" sz="3600" u="sng" dirty="0">
              <a:latin typeface="Calibri" charset="0"/>
            </a:endParaRPr>
          </a:p>
          <a:p>
            <a:pPr eaLnBrk="1" hangingPunct="1"/>
            <a:r>
              <a:rPr lang="en-US" sz="5400" b="1" u="sng" dirty="0">
                <a:latin typeface="Calibri" charset="0"/>
              </a:rPr>
              <a:t>2 </a:t>
            </a:r>
            <a:r>
              <a:rPr lang="en-US" sz="5400" b="1" u="sng" dirty="0" smtClean="0">
                <a:latin typeface="Calibri" charset="0"/>
              </a:rPr>
              <a:t>layers:</a:t>
            </a:r>
            <a:endParaRPr lang="en-US" sz="5400" b="1" u="sng" dirty="0">
              <a:latin typeface="Calibri" charset="0"/>
            </a:endParaRPr>
          </a:p>
          <a:p>
            <a:pPr eaLnBrk="1" hangingPunct="1"/>
            <a:endParaRPr lang="en-US" sz="1800" dirty="0">
              <a:latin typeface="Calibri" charset="0"/>
            </a:endParaRPr>
          </a:p>
        </p:txBody>
      </p:sp>
      <p:pic>
        <p:nvPicPr>
          <p:cNvPr id="29698" name="Picture 2" descr="earth_cu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000" y="2514600"/>
            <a:ext cx="4318000" cy="430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>
            <a:off x="3810000" y="4267200"/>
            <a:ext cx="2895600" cy="1588"/>
          </a:xfrm>
          <a:prstGeom prst="straightConnector1">
            <a:avLst/>
          </a:prstGeom>
          <a:ln w="762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V="1">
            <a:off x="3810000" y="4724400"/>
            <a:ext cx="3200400" cy="1219200"/>
          </a:xfrm>
          <a:prstGeom prst="straightConnector1">
            <a:avLst/>
          </a:prstGeom>
          <a:ln w="762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701" name="TextBox 9"/>
          <p:cNvSpPr txBox="1">
            <a:spLocks noChangeArrowheads="1"/>
          </p:cNvSpPr>
          <p:nvPr/>
        </p:nvSpPr>
        <p:spPr bwMode="auto">
          <a:xfrm>
            <a:off x="0" y="3800475"/>
            <a:ext cx="4038600" cy="830997"/>
          </a:xfrm>
          <a:prstGeom prst="rect">
            <a:avLst/>
          </a:prstGeom>
          <a:solidFill>
            <a:srgbClr val="000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800" dirty="0" smtClean="0">
                <a:solidFill>
                  <a:schemeClr val="bg1"/>
                </a:solidFill>
                <a:latin typeface="Calibri" charset="0"/>
              </a:rPr>
              <a:t>1) OUTER </a:t>
            </a:r>
            <a:r>
              <a:rPr lang="en-US" sz="4800" dirty="0">
                <a:solidFill>
                  <a:schemeClr val="bg1"/>
                </a:solidFill>
                <a:latin typeface="Calibri" charset="0"/>
              </a:rPr>
              <a:t>CORE</a:t>
            </a:r>
          </a:p>
        </p:txBody>
      </p:sp>
      <p:sp>
        <p:nvSpPr>
          <p:cNvPr id="29702" name="TextBox 10"/>
          <p:cNvSpPr txBox="1">
            <a:spLocks noChangeArrowheads="1"/>
          </p:cNvSpPr>
          <p:nvPr/>
        </p:nvSpPr>
        <p:spPr bwMode="auto">
          <a:xfrm>
            <a:off x="0" y="5481638"/>
            <a:ext cx="3810000" cy="830997"/>
          </a:xfrm>
          <a:prstGeom prst="rect">
            <a:avLst/>
          </a:prstGeom>
          <a:solidFill>
            <a:srgbClr val="000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800" dirty="0" smtClean="0">
                <a:solidFill>
                  <a:schemeClr val="bg1"/>
                </a:solidFill>
                <a:latin typeface="Calibri" charset="0"/>
              </a:rPr>
              <a:t>2)INNER </a:t>
            </a:r>
            <a:r>
              <a:rPr lang="en-US" sz="4800" dirty="0">
                <a:solidFill>
                  <a:schemeClr val="bg1"/>
                </a:solidFill>
                <a:latin typeface="Calibri" charset="0"/>
              </a:rPr>
              <a:t>CORE</a:t>
            </a:r>
          </a:p>
        </p:txBody>
      </p:sp>
      <p:sp>
        <p:nvSpPr>
          <p:cNvPr id="21512" name="Text Box 1032"/>
          <p:cNvSpPr txBox="1">
            <a:spLocks noChangeArrowheads="1"/>
          </p:cNvSpPr>
          <p:nvPr/>
        </p:nvSpPr>
        <p:spPr bwMode="auto">
          <a:xfrm>
            <a:off x="4038600" y="990600"/>
            <a:ext cx="38862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400" dirty="0"/>
              <a:t>iron and nickel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3144898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1" descr="earth-layers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43"/>
          <a:stretch>
            <a:fillRect/>
          </a:stretch>
        </p:blipFill>
        <p:spPr bwMode="auto">
          <a:xfrm>
            <a:off x="4495800" y="3171825"/>
            <a:ext cx="4648200" cy="368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Rectangle 2"/>
          <p:cNvSpPr>
            <a:spLocks noChangeArrowheads="1"/>
          </p:cNvSpPr>
          <p:nvPr/>
        </p:nvSpPr>
        <p:spPr bwMode="auto">
          <a:xfrm>
            <a:off x="0" y="2036763"/>
            <a:ext cx="91440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sz="3600" b="1" dirty="0" smtClean="0">
                <a:latin typeface="Calibri" charset="0"/>
              </a:rPr>
              <a:t>b.  Inner </a:t>
            </a:r>
            <a:r>
              <a:rPr lang="en-US" sz="3600" b="1" dirty="0">
                <a:latin typeface="Calibri" charset="0"/>
              </a:rPr>
              <a:t>core </a:t>
            </a:r>
            <a:r>
              <a:rPr lang="en-US" sz="3600" dirty="0">
                <a:latin typeface="Calibri" charset="0"/>
              </a:rPr>
              <a:t>(________ metal)- very high </a:t>
            </a:r>
            <a:r>
              <a:rPr lang="en-US" sz="3600" dirty="0" smtClean="0">
                <a:latin typeface="Calibri" charset="0"/>
              </a:rPr>
              <a:t>____________ </a:t>
            </a:r>
            <a:r>
              <a:rPr lang="en-US" sz="3600" dirty="0">
                <a:latin typeface="Calibri" charset="0"/>
              </a:rPr>
              <a:t>so atoms are forced together despite the ______.</a:t>
            </a:r>
          </a:p>
        </p:txBody>
      </p:sp>
      <p:sp>
        <p:nvSpPr>
          <p:cNvPr id="22532" name="Text Box 1028"/>
          <p:cNvSpPr txBox="1">
            <a:spLocks noChangeArrowheads="1"/>
          </p:cNvSpPr>
          <p:nvPr/>
        </p:nvSpPr>
        <p:spPr bwMode="auto">
          <a:xfrm>
            <a:off x="2933700" y="2036763"/>
            <a:ext cx="19812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/>
              <a:t>SOLID</a:t>
            </a:r>
            <a:endParaRPr lang="en-US" sz="3600"/>
          </a:p>
        </p:txBody>
      </p:sp>
      <p:sp>
        <p:nvSpPr>
          <p:cNvPr id="22534" name="Text Box 1030"/>
          <p:cNvSpPr txBox="1">
            <a:spLocks noChangeArrowheads="1"/>
          </p:cNvSpPr>
          <p:nvPr/>
        </p:nvSpPr>
        <p:spPr bwMode="auto">
          <a:xfrm>
            <a:off x="0" y="2590800"/>
            <a:ext cx="3200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dirty="0" smtClean="0"/>
              <a:t>PRESSURE</a:t>
            </a:r>
            <a:endParaRPr lang="en-US" sz="3600" dirty="0"/>
          </a:p>
        </p:txBody>
      </p:sp>
      <p:sp>
        <p:nvSpPr>
          <p:cNvPr id="22537" name="Text Box 1033"/>
          <p:cNvSpPr txBox="1">
            <a:spLocks noChangeArrowheads="1"/>
          </p:cNvSpPr>
          <p:nvPr/>
        </p:nvSpPr>
        <p:spPr bwMode="auto">
          <a:xfrm>
            <a:off x="2171700" y="3135313"/>
            <a:ext cx="1524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dirty="0"/>
              <a:t>HEAT</a:t>
            </a:r>
          </a:p>
        </p:txBody>
      </p:sp>
      <p:sp>
        <p:nvSpPr>
          <p:cNvPr id="22538" name="Text Box 1034"/>
          <p:cNvSpPr txBox="1">
            <a:spLocks noChangeArrowheads="1"/>
          </p:cNvSpPr>
          <p:nvPr/>
        </p:nvSpPr>
        <p:spPr bwMode="auto">
          <a:xfrm>
            <a:off x="0" y="304800"/>
            <a:ext cx="91440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 dirty="0" smtClean="0">
                <a:latin typeface="Calibri" charset="0"/>
              </a:rPr>
              <a:t>a.  Outer </a:t>
            </a:r>
            <a:r>
              <a:rPr lang="en-US" sz="3600" b="1" dirty="0">
                <a:latin typeface="Calibri" charset="0"/>
              </a:rPr>
              <a:t>core </a:t>
            </a:r>
            <a:r>
              <a:rPr lang="en-US" sz="3600" dirty="0">
                <a:latin typeface="Calibri" charset="0"/>
              </a:rPr>
              <a:t>(________ metal)- even though </a:t>
            </a:r>
            <a:r>
              <a:rPr lang="en-US" sz="3600" dirty="0" smtClean="0">
                <a:latin typeface="Calibri" charset="0"/>
              </a:rPr>
              <a:t>it</a:t>
            </a:r>
            <a:r>
              <a:rPr lang="ja-JP" altLang="en-US" sz="3600" dirty="0" smtClean="0">
                <a:latin typeface="Calibri" charset="0"/>
              </a:rPr>
              <a:t>’</a:t>
            </a:r>
            <a:r>
              <a:rPr lang="en-US" altLang="ja-JP" sz="3600" dirty="0" smtClean="0">
                <a:latin typeface="Calibri" charset="0"/>
              </a:rPr>
              <a:t>s </a:t>
            </a:r>
            <a:r>
              <a:rPr lang="en-US" altLang="ja-JP" sz="3600" dirty="0">
                <a:latin typeface="Calibri" charset="0"/>
              </a:rPr>
              <a:t>above the boiling point they do not boil due to high pressure (no gases)</a:t>
            </a:r>
            <a:endParaRPr lang="en-US" sz="3600" dirty="0">
              <a:latin typeface="Calibri" charset="0"/>
            </a:endParaRPr>
          </a:p>
        </p:txBody>
      </p:sp>
      <p:sp>
        <p:nvSpPr>
          <p:cNvPr id="22539" name="Text Box 1035"/>
          <p:cNvSpPr txBox="1">
            <a:spLocks noChangeArrowheads="1"/>
          </p:cNvSpPr>
          <p:nvPr/>
        </p:nvSpPr>
        <p:spPr bwMode="auto">
          <a:xfrm>
            <a:off x="2914650" y="304800"/>
            <a:ext cx="20002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/>
              <a:t>LIQUID</a:t>
            </a:r>
            <a:endParaRPr lang="en-US" sz="3200"/>
          </a:p>
        </p:txBody>
      </p:sp>
      <p:sp>
        <p:nvSpPr>
          <p:cNvPr id="2" name="TextBox 1"/>
          <p:cNvSpPr txBox="1"/>
          <p:nvPr/>
        </p:nvSpPr>
        <p:spPr>
          <a:xfrm>
            <a:off x="457200" y="4648200"/>
            <a:ext cx="4038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hlinkClick r:id="rId4"/>
              </a:rPr>
              <a:t>Layers of the Earth (NASA)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301514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  <p:bldP spid="22532" grpId="0"/>
      <p:bldP spid="22534" grpId="0"/>
      <p:bldP spid="22537" grpId="0"/>
      <p:bldP spid="22538" grpId="0"/>
      <p:bldP spid="2253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 Box 3"/>
          <p:cNvSpPr txBox="1">
            <a:spLocks noChangeArrowheads="1"/>
          </p:cNvSpPr>
          <p:nvPr/>
        </p:nvSpPr>
        <p:spPr bwMode="auto">
          <a:xfrm>
            <a:off x="228600" y="3609918"/>
            <a:ext cx="2209800" cy="2646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3600" b="1" u="sng" dirty="0"/>
              <a:t>S </a:t>
            </a:r>
            <a:r>
              <a:rPr lang="en-US" sz="3600" b="1" u="sng" dirty="0" smtClean="0"/>
              <a:t>waves</a:t>
            </a:r>
            <a:r>
              <a:rPr lang="en-US" sz="3600" b="1" dirty="0" smtClean="0"/>
              <a:t>: </a:t>
            </a:r>
            <a:r>
              <a:rPr lang="en-US" sz="2000" b="1" dirty="0" smtClean="0"/>
              <a:t>can’t travel through core (outer/liquid)</a:t>
            </a:r>
            <a:r>
              <a:rPr lang="en-US" sz="2000" b="1" dirty="0" smtClean="0">
                <a:sym typeface="Wingdings"/>
              </a:rPr>
              <a:t>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sz="2000" b="1" dirty="0" smtClean="0">
                <a:sym typeface="Wingdings"/>
              </a:rPr>
              <a:t>transverse &amp; can’t travel through liquid</a:t>
            </a:r>
            <a:endParaRPr lang="en-US" sz="4000" b="1" dirty="0">
              <a:solidFill>
                <a:srgbClr val="BF0912"/>
              </a:solidFill>
            </a:endParaRPr>
          </a:p>
        </p:txBody>
      </p:sp>
      <p:sp>
        <p:nvSpPr>
          <p:cNvPr id="33794" name="Text Box 4"/>
          <p:cNvSpPr txBox="1">
            <a:spLocks noChangeArrowheads="1"/>
          </p:cNvSpPr>
          <p:nvPr/>
        </p:nvSpPr>
        <p:spPr bwMode="auto">
          <a:xfrm>
            <a:off x="224367" y="862143"/>
            <a:ext cx="2209800" cy="249299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3600" b="1" u="sng" dirty="0">
                <a:solidFill>
                  <a:srgbClr val="FFCF15"/>
                </a:solidFill>
              </a:rPr>
              <a:t>P </a:t>
            </a:r>
            <a:r>
              <a:rPr lang="en-US" sz="3600" b="1" u="sng" dirty="0" smtClean="0">
                <a:solidFill>
                  <a:srgbClr val="FFCF15"/>
                </a:solidFill>
              </a:rPr>
              <a:t>waves</a:t>
            </a:r>
            <a:r>
              <a:rPr lang="en-US" sz="3600" b="1" dirty="0" smtClean="0">
                <a:solidFill>
                  <a:srgbClr val="FFCF15"/>
                </a:solidFill>
              </a:rPr>
              <a:t>: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sz="2000" b="1" dirty="0" smtClean="0">
                <a:solidFill>
                  <a:srgbClr val="FFCF15"/>
                </a:solidFill>
              </a:rPr>
              <a:t>can travel through core but deflected</a:t>
            </a:r>
            <a:r>
              <a:rPr lang="en-US" sz="2000" b="1" dirty="0" smtClean="0">
                <a:solidFill>
                  <a:srgbClr val="FFCF15"/>
                </a:solidFill>
                <a:sym typeface="Wingdings"/>
              </a:rPr>
              <a:t>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sz="2000" b="1" dirty="0" smtClean="0">
                <a:solidFill>
                  <a:srgbClr val="FFCF15"/>
                </a:solidFill>
                <a:sym typeface="Wingdings"/>
              </a:rPr>
              <a:t>change in type of matter</a:t>
            </a:r>
            <a:endParaRPr lang="en-US" sz="4000" b="1" dirty="0">
              <a:solidFill>
                <a:srgbClr val="FFCF15"/>
              </a:solidFill>
            </a:endParaRPr>
          </a:p>
        </p:txBody>
      </p:sp>
      <p:pic>
        <p:nvPicPr>
          <p:cNvPr id="33795" name="Picture 5" descr="le05_0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660158"/>
            <a:ext cx="6400800" cy="625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6" name="TextBox 1"/>
          <p:cNvSpPr txBox="1">
            <a:spLocks noChangeArrowheads="1"/>
          </p:cNvSpPr>
          <p:nvPr/>
        </p:nvSpPr>
        <p:spPr bwMode="auto">
          <a:xfrm>
            <a:off x="0" y="0"/>
            <a:ext cx="9144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3600" b="1" dirty="0">
                <a:latin typeface="Calibri" charset="0"/>
              </a:rPr>
              <a:t>Evidence of Earth</a:t>
            </a:r>
            <a:r>
              <a:rPr lang="ja-JP" altLang="en-US" sz="3600" b="1" dirty="0">
                <a:latin typeface="Calibri" charset="0"/>
              </a:rPr>
              <a:t>’</a:t>
            </a:r>
            <a:r>
              <a:rPr lang="en-US" altLang="ja-JP" sz="3600" b="1" dirty="0">
                <a:latin typeface="Calibri" charset="0"/>
              </a:rPr>
              <a:t>s Internal Structure</a:t>
            </a:r>
            <a:endParaRPr lang="en-US" sz="3600" b="1" dirty="0">
              <a:latin typeface="Calibri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304800" y="6256796"/>
            <a:ext cx="411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hlinkClick r:id="rId4"/>
              </a:rPr>
              <a:t>Layers of Earth </a:t>
            </a:r>
            <a:r>
              <a:rPr lang="en-US" b="1" dirty="0" err="1" smtClean="0">
                <a:hlinkClick r:id="rId4"/>
              </a:rPr>
              <a:t>Mr</a:t>
            </a:r>
            <a:r>
              <a:rPr lang="en-US" b="1" dirty="0" smtClean="0">
                <a:hlinkClick r:id="rId4"/>
              </a:rPr>
              <a:t> Lee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9779676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000"/>
              <a:t>Seismic waves are used to determine Earth</a:t>
            </a:r>
            <a:r>
              <a:rPr lang="ja-JP" altLang="en-US" sz="4000"/>
              <a:t>’</a:t>
            </a:r>
            <a:r>
              <a:rPr lang="en-US" altLang="ja-JP" sz="4000"/>
              <a:t>s interior structure…</a:t>
            </a:r>
            <a:endParaRPr lang="en-US" sz="1800"/>
          </a:p>
        </p:txBody>
      </p:sp>
      <p:pic>
        <p:nvPicPr>
          <p:cNvPr id="2" name="Seismology movie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1314450"/>
            <a:ext cx="914400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1720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2396580"/>
            <a:ext cx="91440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hlinkClick r:id="rId2"/>
              </a:rPr>
              <a:t>Japan EQ Tsunami 2 Years Later Photos Before/After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5549946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</a:rPr>
              <a:t>8.3 Destruction from EQ</a:t>
            </a:r>
            <a:endParaRPr lang="en-US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damage to buildings etc. form seismic waves depends on:</a:t>
            </a:r>
          </a:p>
          <a:p>
            <a:pPr lvl="1"/>
            <a:r>
              <a:rPr lang="en-US" dirty="0" smtClean="0"/>
              <a:t>Intensity and duration of vibrations</a:t>
            </a:r>
          </a:p>
          <a:p>
            <a:pPr lvl="1"/>
            <a:r>
              <a:rPr lang="en-US" dirty="0" smtClean="0"/>
              <a:t>Nature of material on which structure is built</a:t>
            </a:r>
          </a:p>
          <a:p>
            <a:pPr lvl="1"/>
            <a:r>
              <a:rPr lang="en-US" dirty="0" smtClean="0"/>
              <a:t>Design of structure itself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0123578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77933C"/>
                </a:solidFill>
              </a:rPr>
              <a:t>Building Design &amp; Liquefaction</a:t>
            </a:r>
            <a:endParaRPr lang="en-US" b="1" dirty="0">
              <a:solidFill>
                <a:srgbClr val="77933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495347" cy="4998350"/>
          </a:xfrm>
        </p:spPr>
        <p:txBody>
          <a:bodyPr>
            <a:normAutofit fontScale="85000" lnSpcReduction="10000"/>
          </a:bodyPr>
          <a:lstStyle/>
          <a:p>
            <a:r>
              <a:rPr lang="en-US" sz="2800" dirty="0" smtClean="0"/>
              <a:t>Design of structures affects damage level</a:t>
            </a:r>
          </a:p>
          <a:p>
            <a:pPr lvl="1"/>
            <a:r>
              <a:rPr lang="en-US" sz="2400" dirty="0" smtClean="0"/>
              <a:t>More flexible (wood, steel) </a:t>
            </a:r>
            <a:r>
              <a:rPr lang="en-US" sz="2400" dirty="0" smtClean="0">
                <a:sym typeface="Wingdings"/>
              </a:rPr>
              <a:t> less damage</a:t>
            </a:r>
          </a:p>
          <a:p>
            <a:pPr lvl="1"/>
            <a:r>
              <a:rPr lang="en-US" sz="2400" dirty="0" smtClean="0">
                <a:sym typeface="Wingdings"/>
              </a:rPr>
              <a:t>Less flexible (brick, stone)  more damage </a:t>
            </a:r>
          </a:p>
          <a:p>
            <a:r>
              <a:rPr lang="en-US" sz="2800" dirty="0" smtClean="0">
                <a:sym typeface="Wingdings"/>
              </a:rPr>
              <a:t>Liquefaction: soils &amp; other loose material saturate with water and turn to liquid</a:t>
            </a:r>
          </a:p>
          <a:p>
            <a:pPr lvl="1"/>
            <a:r>
              <a:rPr lang="en-US" sz="2400" dirty="0" smtClean="0">
                <a:sym typeface="Wingdings"/>
              </a:rPr>
              <a:t>Unable to support buildings</a:t>
            </a:r>
          </a:p>
          <a:p>
            <a:pPr lvl="1"/>
            <a:r>
              <a:rPr lang="en-US" sz="2400" dirty="0" smtClean="0">
                <a:sym typeface="Wingdings"/>
              </a:rPr>
              <a:t>Structures (bridges/buildings) may settle &amp; collapse</a:t>
            </a:r>
          </a:p>
          <a:p>
            <a:pPr lvl="1"/>
            <a:r>
              <a:rPr lang="en-US" sz="2400" dirty="0" smtClean="0">
                <a:sym typeface="Wingdings"/>
              </a:rPr>
              <a:t>Underground storage tanks &amp; sewer lines may float toward surface.</a:t>
            </a:r>
          </a:p>
          <a:p>
            <a:pPr lvl="1"/>
            <a:r>
              <a:rPr lang="en-US" sz="2400" dirty="0" smtClean="0">
                <a:sym typeface="Wingdings"/>
                <a:hlinkClick r:id="rId2"/>
              </a:rPr>
              <a:t>Liquefaction in Japan</a:t>
            </a:r>
            <a:endParaRPr lang="en-US" sz="2400" dirty="0" smtClean="0">
              <a:sym typeface="Wingdings"/>
            </a:endParaRPr>
          </a:p>
          <a:p>
            <a:pPr lvl="1"/>
            <a:r>
              <a:rPr lang="en-US" sz="2400" dirty="0" smtClean="0">
                <a:sym typeface="Wingdings"/>
                <a:hlinkClick r:id="rId3"/>
              </a:rPr>
              <a:t>Extreme Soil Liquefaction</a:t>
            </a:r>
            <a:endParaRPr lang="en-US" sz="2400" dirty="0" smtClean="0">
              <a:sym typeface="Wingdings"/>
            </a:endParaRP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4281" y="1417638"/>
            <a:ext cx="2512519" cy="15441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52547" y="2961738"/>
            <a:ext cx="2857500" cy="2095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42531" y="5057238"/>
            <a:ext cx="2544269" cy="1800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2354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2005"/>
            <a:ext cx="8260672" cy="1039427"/>
          </a:xfrm>
        </p:spPr>
        <p:txBody>
          <a:bodyPr/>
          <a:lstStyle/>
          <a:p>
            <a:r>
              <a:rPr lang="en-US" dirty="0" smtClean="0">
                <a:hlinkClick r:id="rId2"/>
              </a:rPr>
              <a:t>Tsunamis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081433"/>
            <a:ext cx="4648200" cy="5586068"/>
          </a:xfrm>
        </p:spPr>
        <p:txBody>
          <a:bodyPr>
            <a:normAutofit fontScale="70000" lnSpcReduction="20000"/>
          </a:bodyPr>
          <a:lstStyle/>
          <a:p>
            <a:pPr>
              <a:defRPr/>
            </a:pPr>
            <a:r>
              <a:rPr lang="en-US" sz="3400" dirty="0">
                <a:hlinkClick r:id="rId3"/>
              </a:rPr>
              <a:t>Japan March 2011 Tsunami Photos Nat. Geo.</a:t>
            </a:r>
            <a:endParaRPr lang="en-US" sz="3400" dirty="0"/>
          </a:p>
          <a:p>
            <a:pPr>
              <a:defRPr/>
            </a:pPr>
            <a:r>
              <a:rPr lang="en-US" sz="3400" dirty="0">
                <a:hlinkClick r:id="rId4"/>
              </a:rPr>
              <a:t>Tsunami Animation</a:t>
            </a:r>
            <a:endParaRPr lang="en-US" sz="3400" dirty="0"/>
          </a:p>
          <a:p>
            <a:r>
              <a:rPr lang="en-US" sz="3400" u="sng" dirty="0" smtClean="0"/>
              <a:t>Cause</a:t>
            </a:r>
            <a:r>
              <a:rPr lang="en-US" sz="3400" dirty="0" smtClean="0"/>
              <a:t>: </a:t>
            </a:r>
            <a:r>
              <a:rPr lang="en-US" sz="3400" dirty="0"/>
              <a:t>series of ocean waves generated by sudden </a:t>
            </a:r>
            <a:r>
              <a:rPr lang="en-US" sz="3400" b="1" u="sng" dirty="0"/>
              <a:t>displacements</a:t>
            </a:r>
            <a:r>
              <a:rPr lang="en-US" sz="3400" dirty="0"/>
              <a:t> in the sea floor, landslides, or volcanic activity</a:t>
            </a:r>
            <a:r>
              <a:rPr lang="en-US" sz="3400" dirty="0" smtClean="0"/>
              <a:t>.</a:t>
            </a:r>
          </a:p>
          <a:p>
            <a:r>
              <a:rPr lang="en-US" sz="3400" dirty="0"/>
              <a:t>In the </a:t>
            </a:r>
            <a:r>
              <a:rPr lang="en-US" sz="3400" b="1" u="sng" dirty="0"/>
              <a:t>deep ocean</a:t>
            </a:r>
            <a:r>
              <a:rPr lang="en-US" sz="3400" dirty="0"/>
              <a:t>, the tsunami wave may only be a </a:t>
            </a:r>
            <a:r>
              <a:rPr lang="en-US" sz="3400" b="1" u="sng" dirty="0"/>
              <a:t>few inches high. </a:t>
            </a:r>
            <a:endParaRPr lang="en-US" sz="3400" b="1" u="sng" dirty="0" smtClean="0"/>
          </a:p>
          <a:p>
            <a:r>
              <a:rPr lang="en-US" sz="3400" dirty="0" smtClean="0"/>
              <a:t>The </a:t>
            </a:r>
            <a:r>
              <a:rPr lang="en-US" sz="3400" dirty="0"/>
              <a:t>tsunami wave may come gently </a:t>
            </a:r>
            <a:r>
              <a:rPr lang="en-US" sz="3400" b="1" u="sng" dirty="0"/>
              <a:t>ashore</a:t>
            </a:r>
            <a:r>
              <a:rPr lang="en-US" sz="3400" dirty="0"/>
              <a:t> or </a:t>
            </a:r>
            <a:r>
              <a:rPr lang="en-US" sz="3400" b="1" u="sng" dirty="0"/>
              <a:t>may increase in height</a:t>
            </a:r>
            <a:r>
              <a:rPr lang="en-US" sz="3400" dirty="0"/>
              <a:t> to become a fast moving wall of turbulent water several meters high</a:t>
            </a:r>
            <a:r>
              <a:rPr lang="en-US" sz="3400" dirty="0" smtClean="0"/>
              <a:t>.</a:t>
            </a:r>
          </a:p>
          <a:p>
            <a:r>
              <a:rPr lang="en-US" sz="3400" dirty="0" smtClean="0">
                <a:hlinkClick r:id="rId5"/>
              </a:rPr>
              <a:t>Tsunamis 101</a:t>
            </a:r>
            <a:endParaRPr lang="en-US" sz="3400" dirty="0" smtClean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48200" y="1081433"/>
            <a:ext cx="4241800" cy="313953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71832" y="4241800"/>
            <a:ext cx="1418167" cy="242570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48200" y="4220970"/>
            <a:ext cx="2823632" cy="244652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1184606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7543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‘Till the landslide brought me down…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74211"/>
            <a:ext cx="4038600" cy="4525963"/>
          </a:xfrm>
        </p:spPr>
        <p:txBody>
          <a:bodyPr/>
          <a:lstStyle/>
          <a:p>
            <a:r>
              <a:rPr lang="en-US" dirty="0" smtClean="0"/>
              <a:t>Landslides</a:t>
            </a:r>
          </a:p>
          <a:p>
            <a:pPr lvl="1"/>
            <a:r>
              <a:rPr lang="en-US" dirty="0" smtClean="0"/>
              <a:t>Greatest damage to structures </a:t>
            </a:r>
            <a:endParaRPr lang="en-US" dirty="0"/>
          </a:p>
          <a:p>
            <a:pPr lvl="1"/>
            <a:r>
              <a:rPr lang="en-US" dirty="0" smtClean="0"/>
              <a:t>Violent shaking causes soil/rock on slopes to fail</a:t>
            </a:r>
          </a:p>
          <a:p>
            <a:pPr lvl="1"/>
            <a:r>
              <a:rPr lang="en-US" dirty="0" smtClean="0"/>
              <a:t>Gas/water pipelines can become ruptured</a:t>
            </a:r>
          </a:p>
          <a:p>
            <a:pPr lvl="1"/>
            <a:r>
              <a:rPr lang="en-US" dirty="0" smtClean="0">
                <a:hlinkClick r:id="rId2"/>
              </a:rPr>
              <a:t>Christchurch Rockfall Impacts</a:t>
            </a:r>
            <a:endParaRPr 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42573"/>
            <a:ext cx="4038600" cy="4525963"/>
          </a:xfrm>
        </p:spPr>
        <p:txBody>
          <a:bodyPr/>
          <a:lstStyle/>
          <a:p>
            <a:r>
              <a:rPr lang="en-US" dirty="0" smtClean="0"/>
              <a:t>Fires</a:t>
            </a:r>
          </a:p>
          <a:p>
            <a:pPr lvl="1"/>
            <a:r>
              <a:rPr lang="en-US" dirty="0" smtClean="0"/>
              <a:t>Electrical and gas lines damaged</a:t>
            </a:r>
          </a:p>
          <a:p>
            <a:pPr lvl="1"/>
            <a:r>
              <a:rPr lang="en-US" dirty="0" smtClean="0"/>
              <a:t>Water lines are also damaged which means fires can’t be stopped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8669" y="4857539"/>
            <a:ext cx="3387131" cy="18341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10945" y="3602843"/>
            <a:ext cx="2814939" cy="3088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9708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6658"/>
            <a:ext cx="8229600" cy="1143000"/>
          </a:xfrm>
        </p:spPr>
        <p:txBody>
          <a:bodyPr/>
          <a:lstStyle/>
          <a:p>
            <a:r>
              <a:rPr lang="en-US" dirty="0" smtClean="0"/>
              <a:t>Predicting Earthquakes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49658"/>
            <a:ext cx="4038600" cy="5442057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Short-Range Predictions</a:t>
            </a:r>
          </a:p>
          <a:p>
            <a:pPr lvl="1"/>
            <a:r>
              <a:rPr lang="en-US" dirty="0" smtClean="0"/>
              <a:t>Early warnings regarding location and magnitude</a:t>
            </a:r>
          </a:p>
          <a:p>
            <a:pPr lvl="1"/>
            <a:r>
              <a:rPr lang="en-US" dirty="0" smtClean="0"/>
              <a:t>Monitor precursors—</a:t>
            </a:r>
          </a:p>
          <a:p>
            <a:pPr lvl="2"/>
            <a:r>
              <a:rPr lang="en-US" dirty="0" smtClean="0"/>
              <a:t>Uplift</a:t>
            </a:r>
          </a:p>
          <a:p>
            <a:pPr lvl="2"/>
            <a:r>
              <a:rPr lang="en-US" dirty="0"/>
              <a:t>S</a:t>
            </a:r>
            <a:r>
              <a:rPr lang="en-US" dirty="0" smtClean="0"/>
              <a:t>train in rocks near faults</a:t>
            </a:r>
          </a:p>
          <a:p>
            <a:pPr lvl="2"/>
            <a:r>
              <a:rPr lang="en-US" dirty="0" smtClean="0"/>
              <a:t>Water level and pressures in wells</a:t>
            </a:r>
          </a:p>
          <a:p>
            <a:pPr lvl="1"/>
            <a:r>
              <a:rPr lang="en-US" dirty="0" smtClean="0"/>
              <a:t>Typically not successful </a:t>
            </a:r>
          </a:p>
          <a:p>
            <a:r>
              <a:rPr lang="en-US" dirty="0" smtClean="0"/>
              <a:t>Long-Range Forecasts</a:t>
            </a:r>
          </a:p>
          <a:p>
            <a:pPr lvl="1"/>
            <a:r>
              <a:rPr lang="en-US" dirty="0" smtClean="0"/>
              <a:t>Measure probability relying on historical data &amp; patterns</a:t>
            </a:r>
          </a:p>
          <a:p>
            <a:pPr lvl="1"/>
            <a:r>
              <a:rPr lang="en-US" dirty="0" smtClean="0"/>
              <a:t>Difficult to accurately predict exactly when and precise magnitude of future earthquakes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322299" y="1289971"/>
            <a:ext cx="30834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hlinkClick r:id="rId2"/>
              </a:rPr>
              <a:t>Are animals the key to prediciting EQ?!</a:t>
            </a:r>
            <a:endParaRPr lang="en-US" sz="22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21862"/>
          <a:stretch/>
        </p:blipFill>
        <p:spPr>
          <a:xfrm>
            <a:off x="4817672" y="2237290"/>
            <a:ext cx="4031524" cy="4172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4865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8.4 Earth’s Layered Structure</a:t>
            </a:r>
            <a:endParaRPr 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17638"/>
            <a:ext cx="4038600" cy="4525963"/>
          </a:xfrm>
        </p:spPr>
        <p:txBody>
          <a:bodyPr>
            <a:noAutofit/>
          </a:bodyPr>
          <a:lstStyle/>
          <a:p>
            <a:r>
              <a:rPr lang="en-US" dirty="0" smtClean="0"/>
              <a:t>Earth’s interior composed of 3 major zones (defined by chemical composition):</a:t>
            </a:r>
          </a:p>
          <a:p>
            <a:pPr lvl="1"/>
            <a:r>
              <a:rPr lang="en-US" dirty="0" smtClean="0"/>
              <a:t>Crust</a:t>
            </a:r>
          </a:p>
          <a:p>
            <a:pPr lvl="1"/>
            <a:r>
              <a:rPr lang="en-US" dirty="0" smtClean="0"/>
              <a:t>Mantle</a:t>
            </a:r>
          </a:p>
          <a:p>
            <a:pPr lvl="1"/>
            <a:r>
              <a:rPr lang="en-US" dirty="0" smtClean="0"/>
              <a:t>Core</a:t>
            </a:r>
          </a:p>
          <a:p>
            <a:r>
              <a:rPr lang="en-US" dirty="0" smtClean="0"/>
              <a:t>Because layers have different compositions; seismic waves travel at different speeds in each layer</a:t>
            </a:r>
            <a:endParaRPr lang="en-US" dirty="0"/>
          </a:p>
        </p:txBody>
      </p:sp>
      <p:pic>
        <p:nvPicPr>
          <p:cNvPr id="6" name="Picture 2" descr="earth_cu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887559"/>
            <a:ext cx="4318000" cy="430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49073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Box 1"/>
          <p:cNvSpPr txBox="1">
            <a:spLocks noChangeArrowheads="1"/>
          </p:cNvSpPr>
          <p:nvPr/>
        </p:nvSpPr>
        <p:spPr bwMode="auto">
          <a:xfrm>
            <a:off x="266700" y="859108"/>
            <a:ext cx="8153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600" b="1" dirty="0">
                <a:latin typeface="Calibri" charset="0"/>
              </a:rPr>
              <a:t>The Earth is made of multiple </a:t>
            </a:r>
            <a:r>
              <a:rPr lang="en-US" sz="3600" b="1" u="sng" dirty="0">
                <a:latin typeface="Calibri" charset="0"/>
              </a:rPr>
              <a:t>layers</a:t>
            </a:r>
            <a:r>
              <a:rPr lang="en-US" sz="3600" b="1" dirty="0">
                <a:latin typeface="Calibri" charset="0"/>
              </a:rPr>
              <a:t>:</a:t>
            </a:r>
          </a:p>
        </p:txBody>
      </p:sp>
      <p:sp>
        <p:nvSpPr>
          <p:cNvPr id="15364" name="TextBox 5"/>
          <p:cNvSpPr txBox="1">
            <a:spLocks noChangeArrowheads="1"/>
          </p:cNvSpPr>
          <p:nvPr/>
        </p:nvSpPr>
        <p:spPr bwMode="auto">
          <a:xfrm>
            <a:off x="914400" y="2305552"/>
            <a:ext cx="23622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5400" b="1" u="sng" dirty="0">
                <a:solidFill>
                  <a:srgbClr val="10253F"/>
                </a:solidFill>
                <a:latin typeface="Calibri" charset="0"/>
              </a:rPr>
              <a:t>CRUST</a:t>
            </a:r>
            <a:endParaRPr lang="en-US" sz="4400" u="sng" dirty="0">
              <a:solidFill>
                <a:srgbClr val="10253F"/>
              </a:solidFill>
              <a:latin typeface="Calibri" charset="0"/>
            </a:endParaRPr>
          </a:p>
        </p:txBody>
      </p:sp>
      <p:sp>
        <p:nvSpPr>
          <p:cNvPr id="15367" name="TextBox 13"/>
          <p:cNvSpPr txBox="1">
            <a:spLocks noChangeArrowheads="1"/>
          </p:cNvSpPr>
          <p:nvPr/>
        </p:nvSpPr>
        <p:spPr bwMode="auto">
          <a:xfrm>
            <a:off x="304800" y="3228975"/>
            <a:ext cx="37338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buFont typeface="Arial" charset="0"/>
              <a:buChar char="•"/>
            </a:pPr>
            <a:r>
              <a:rPr lang="en-US" sz="3600" dirty="0">
                <a:latin typeface="Calibri" charset="0"/>
              </a:rPr>
              <a:t> </a:t>
            </a:r>
            <a:r>
              <a:rPr lang="en-US" sz="3600" u="sng" dirty="0">
                <a:latin typeface="Calibri" charset="0"/>
              </a:rPr>
              <a:t>topmost</a:t>
            </a:r>
            <a:r>
              <a:rPr lang="en-US" sz="3600" dirty="0">
                <a:latin typeface="Calibri" charset="0"/>
              </a:rPr>
              <a:t> layer of solid and cool rock </a:t>
            </a:r>
          </a:p>
          <a:p>
            <a:pPr algn="ctr" eaLnBrk="1" hangingPunct="1">
              <a:buFont typeface="Arial" charset="0"/>
              <a:buNone/>
            </a:pPr>
            <a:r>
              <a:rPr lang="en-US" sz="3600" dirty="0" smtClean="0">
                <a:latin typeface="Calibri" charset="0"/>
                <a:sym typeface="Wingdings"/>
              </a:rPr>
              <a:t></a:t>
            </a:r>
            <a:r>
              <a:rPr lang="en-US" sz="3600" dirty="0" smtClean="0">
                <a:latin typeface="Calibri" charset="0"/>
              </a:rPr>
              <a:t> </a:t>
            </a:r>
            <a:r>
              <a:rPr lang="en-US" sz="3600" dirty="0">
                <a:latin typeface="Calibri" charset="0"/>
              </a:rPr>
              <a:t>the </a:t>
            </a:r>
            <a:r>
              <a:rPr lang="ja-JP" altLang="en-US" sz="3600" dirty="0">
                <a:latin typeface="Calibri" charset="0"/>
              </a:rPr>
              <a:t>“</a:t>
            </a:r>
            <a:r>
              <a:rPr lang="en-US" altLang="ja-JP" sz="3600" dirty="0">
                <a:latin typeface="Calibri" charset="0"/>
              </a:rPr>
              <a:t>plates</a:t>
            </a:r>
            <a:r>
              <a:rPr lang="ja-JP" altLang="en-US" sz="3600" dirty="0">
                <a:latin typeface="Calibri" charset="0"/>
              </a:rPr>
              <a:t>”</a:t>
            </a:r>
            <a:r>
              <a:rPr lang="en-US" altLang="ja-JP" sz="3600" dirty="0">
                <a:latin typeface="Calibri" charset="0"/>
              </a:rPr>
              <a:t> </a:t>
            </a:r>
            <a:endParaRPr lang="en-US" sz="3600" dirty="0">
              <a:latin typeface="Calibri" charset="0"/>
            </a:endParaRPr>
          </a:p>
        </p:txBody>
      </p:sp>
      <p:sp>
        <p:nvSpPr>
          <p:cNvPr id="17412" name="TextBox 5"/>
          <p:cNvSpPr txBox="1">
            <a:spLocks noChangeArrowheads="1"/>
          </p:cNvSpPr>
          <p:nvPr/>
        </p:nvSpPr>
        <p:spPr bwMode="auto">
          <a:xfrm>
            <a:off x="0" y="0"/>
            <a:ext cx="91440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4800" b="1" u="sng" dirty="0">
                <a:latin typeface="Calibri" charset="0"/>
              </a:rPr>
              <a:t>Earth’</a:t>
            </a:r>
            <a:r>
              <a:rPr lang="en-US" altLang="ja-JP" sz="4800" b="1" u="sng" dirty="0">
                <a:latin typeface="Calibri" charset="0"/>
              </a:rPr>
              <a:t>s Interior</a:t>
            </a:r>
            <a:r>
              <a:rPr lang="en-US" altLang="ja-JP" sz="4800" dirty="0">
                <a:latin typeface="Calibri" charset="0"/>
              </a:rPr>
              <a:t>- pages 729-730</a:t>
            </a:r>
            <a:endParaRPr lang="en-US" sz="4800" dirty="0">
              <a:latin typeface="Calibri" charset="0"/>
            </a:endParaRPr>
          </a:p>
        </p:txBody>
      </p:sp>
      <p:pic>
        <p:nvPicPr>
          <p:cNvPr id="17413" name="Picture 16" descr="Cartoon Earth Lay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4188" y="1785938"/>
            <a:ext cx="4849812" cy="507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75814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536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Box 1"/>
          <p:cNvSpPr txBox="1">
            <a:spLocks noChangeArrowheads="1"/>
          </p:cNvSpPr>
          <p:nvPr/>
        </p:nvSpPr>
        <p:spPr bwMode="auto">
          <a:xfrm>
            <a:off x="228600" y="381000"/>
            <a:ext cx="8915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600">
                <a:latin typeface="Calibri" charset="0"/>
              </a:rPr>
              <a:t>2.  ___________</a:t>
            </a:r>
          </a:p>
        </p:txBody>
      </p:sp>
      <p:sp>
        <p:nvSpPr>
          <p:cNvPr id="25602" name="TextBox 4"/>
          <p:cNvSpPr txBox="1">
            <a:spLocks noChangeArrowheads="1"/>
          </p:cNvSpPr>
          <p:nvPr/>
        </p:nvSpPr>
        <p:spPr bwMode="auto">
          <a:xfrm>
            <a:off x="1066800" y="296863"/>
            <a:ext cx="2286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>
                <a:solidFill>
                  <a:srgbClr val="10253F"/>
                </a:solidFill>
                <a:latin typeface="Calibri" charset="0"/>
              </a:rPr>
              <a:t>MANTLE</a:t>
            </a:r>
          </a:p>
        </p:txBody>
      </p:sp>
      <p:sp>
        <p:nvSpPr>
          <p:cNvPr id="19466" name="Text Box 1034"/>
          <p:cNvSpPr txBox="1">
            <a:spLocks noChangeArrowheads="1"/>
          </p:cNvSpPr>
          <p:nvPr/>
        </p:nvSpPr>
        <p:spPr bwMode="auto">
          <a:xfrm>
            <a:off x="76200" y="966788"/>
            <a:ext cx="8915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sz="3600">
                <a:latin typeface="Calibri" charset="0"/>
              </a:rPr>
              <a:t> located below the crust (more _______)</a:t>
            </a:r>
          </a:p>
        </p:txBody>
      </p:sp>
      <p:sp>
        <p:nvSpPr>
          <p:cNvPr id="19468" name="TextBox 6"/>
          <p:cNvSpPr txBox="1">
            <a:spLocks noChangeArrowheads="1"/>
          </p:cNvSpPr>
          <p:nvPr/>
        </p:nvSpPr>
        <p:spPr bwMode="auto">
          <a:xfrm>
            <a:off x="6096000" y="846138"/>
            <a:ext cx="17526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>
                <a:solidFill>
                  <a:srgbClr val="10253F"/>
                </a:solidFill>
                <a:latin typeface="Calibri" charset="0"/>
              </a:rPr>
              <a:t>DENSE</a:t>
            </a:r>
          </a:p>
        </p:txBody>
      </p:sp>
      <p:sp>
        <p:nvSpPr>
          <p:cNvPr id="19470" name="Text Box 1038"/>
          <p:cNvSpPr txBox="1">
            <a:spLocks noChangeArrowheads="1"/>
          </p:cNvSpPr>
          <p:nvPr/>
        </p:nvSpPr>
        <p:spPr bwMode="auto">
          <a:xfrm>
            <a:off x="76200" y="1608138"/>
            <a:ext cx="36576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sz="3600">
                <a:latin typeface="Calibri" charset="0"/>
              </a:rPr>
              <a:t> ______ of earth</a:t>
            </a:r>
            <a:r>
              <a:rPr lang="ja-JP" altLang="en-US" sz="3600">
                <a:latin typeface="Calibri" charset="0"/>
              </a:rPr>
              <a:t>’</a:t>
            </a:r>
            <a:r>
              <a:rPr lang="en-US" altLang="ja-JP" sz="3600">
                <a:latin typeface="Calibri" charset="0"/>
              </a:rPr>
              <a:t>s total volume</a:t>
            </a:r>
            <a:endParaRPr lang="en-US" sz="3600">
              <a:latin typeface="Calibri" charset="0"/>
            </a:endParaRPr>
          </a:p>
        </p:txBody>
      </p:sp>
      <p:sp>
        <p:nvSpPr>
          <p:cNvPr id="19472" name="TextBox 9"/>
          <p:cNvSpPr txBox="1">
            <a:spLocks noChangeArrowheads="1"/>
          </p:cNvSpPr>
          <p:nvPr/>
        </p:nvSpPr>
        <p:spPr bwMode="auto">
          <a:xfrm>
            <a:off x="609600" y="1487488"/>
            <a:ext cx="17526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>
                <a:solidFill>
                  <a:srgbClr val="10253F"/>
                </a:solidFill>
                <a:latin typeface="Calibri" charset="0"/>
              </a:rPr>
              <a:t>80 %</a:t>
            </a:r>
          </a:p>
        </p:txBody>
      </p:sp>
      <p:pic>
        <p:nvPicPr>
          <p:cNvPr id="25607" name="Picture 15" descr="EARTH_STRUCTUR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36"/>
          <a:stretch/>
        </p:blipFill>
        <p:spPr bwMode="auto">
          <a:xfrm>
            <a:off x="3962400" y="1608138"/>
            <a:ext cx="5181600" cy="524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3367" y="3348038"/>
            <a:ext cx="3985767" cy="3509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132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6" grpId="0"/>
      <p:bldP spid="19468" grpId="0"/>
      <p:bldP spid="19470" grpId="0"/>
      <p:bldP spid="1947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543</Words>
  <Application>Microsoft Macintosh PowerPoint</Application>
  <PresentationFormat>On-screen Show (4:3)</PresentationFormat>
  <Paragraphs>87</Paragraphs>
  <Slides>14</Slides>
  <Notes>6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Chapter 8 Earthquakes</vt:lpstr>
      <vt:lpstr>8.3 Destruction from EQ</vt:lpstr>
      <vt:lpstr>Building Design &amp; Liquefaction</vt:lpstr>
      <vt:lpstr>Tsunamis</vt:lpstr>
      <vt:lpstr>‘Till the landslide brought me down…</vt:lpstr>
      <vt:lpstr>Predicting Earthquakes</vt:lpstr>
      <vt:lpstr>8.4 Earth’s Layered Structure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EGHS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Jillian Boisse</dc:creator>
  <cp:lastModifiedBy>Jillian Boisse</cp:lastModifiedBy>
  <cp:revision>12</cp:revision>
  <dcterms:created xsi:type="dcterms:W3CDTF">2013-11-11T18:25:23Z</dcterms:created>
  <dcterms:modified xsi:type="dcterms:W3CDTF">2013-11-14T19:00:40Z</dcterms:modified>
</cp:coreProperties>
</file>